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91" r:id="rId2"/>
    <p:sldId id="292" r:id="rId3"/>
    <p:sldId id="294" r:id="rId4"/>
    <p:sldId id="296" r:id="rId5"/>
    <p:sldId id="297" r:id="rId6"/>
    <p:sldId id="298" r:id="rId7"/>
    <p:sldId id="299" r:id="rId8"/>
    <p:sldId id="300" r:id="rId9"/>
    <p:sldId id="30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81183" autoAdjust="0"/>
  </p:normalViewPr>
  <p:slideViewPr>
    <p:cSldViewPr>
      <p:cViewPr varScale="1">
        <p:scale>
          <a:sx n="68" d="100"/>
          <a:sy n="68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2"/>
    </p:cViewPr>
  </p:sorterViewPr>
  <p:notesViewPr>
    <p:cSldViewPr>
      <p:cViewPr varScale="1">
        <p:scale>
          <a:sx n="64" d="100"/>
          <a:sy n="64" d="100"/>
        </p:scale>
        <p:origin x="-205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3ED91-9751-4BA6-9AFC-B408CFA37DA5}" type="datetimeFigureOut">
              <a:rPr lang="zh-HK" altLang="en-US" smtClean="0"/>
              <a:t>16/1/2012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0EF72-48BE-42C3-96CD-E1663F28853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4448301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E13A9-B53F-4E9C-8C7A-F5859DA06C5D}" type="datetimeFigureOut">
              <a:rPr lang="en-GB" smtClean="0"/>
              <a:pPr/>
              <a:t>16/01/2012</a:t>
            </a:fld>
            <a:endParaRPr lang="en-GB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329FE-19C6-4E6B-8A87-A0999C1AAE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0626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329FE-19C6-4E6B-8A87-A0999C1AAE0C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E41D8B10-17ED-49C0-9F01-56DC90F52A61}" type="datetime1">
              <a:rPr lang="en-GB" altLang="zh-HK" smtClean="0"/>
              <a:t>16/01/2012</a:t>
            </a:fld>
            <a:endParaRPr lang="en-GB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981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329FE-19C6-4E6B-8A87-A0999C1AAE0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19308F2-A257-456C-8D03-5F0077AFCA9C}" type="datetime1">
              <a:rPr lang="en-GB" altLang="zh-HK" smtClean="0"/>
              <a:t>16/01/2012</a:t>
            </a:fld>
            <a:endParaRPr lang="en-GB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5538" y="611188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329FE-19C6-4E6B-8A87-A0999C1AAE0C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E733D48D-D350-4062-BFFB-F4DFC0AC4656}" type="datetime1">
              <a:rPr lang="en-GB" altLang="zh-HK" smtClean="0"/>
              <a:t>16/01/2012</a:t>
            </a:fld>
            <a:endParaRPr lang="en-GB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943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-nc-sa/3.0/hk/deed.en_HK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43B-5294-4463-8A62-76274FDDAD07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1115616" y="6429375"/>
            <a:ext cx="764046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TW" sz="900" b="0" dirty="0"/>
              <a:t>This work by </a:t>
            </a:r>
            <a:r>
              <a:rPr lang="en-US" altLang="zh-TW" sz="900" b="0" dirty="0" err="1" smtClean="0"/>
              <a:t>Ji</a:t>
            </a:r>
            <a:r>
              <a:rPr lang="en-US" altLang="zh-TW" sz="900" b="0" dirty="0" smtClean="0"/>
              <a:t> </a:t>
            </a:r>
            <a:r>
              <a:rPr lang="en-US" altLang="zh-TW" sz="900" b="0" dirty="0" err="1" smtClean="0"/>
              <a:t>Yufei</a:t>
            </a:r>
            <a:r>
              <a:rPr lang="en-US" altLang="zh-TW" sz="900" b="0" dirty="0" smtClean="0"/>
              <a:t> of </a:t>
            </a:r>
            <a:r>
              <a:rPr lang="en-US" altLang="zh-TW" sz="900" b="0" dirty="0"/>
              <a:t>the Department Applied Physics, The Hong Kong Polytechnic University is licensed under a </a:t>
            </a:r>
            <a:r>
              <a:rPr lang="en-US" altLang="zh-TW" sz="900" b="0" dirty="0">
                <a:hlinkClick r:id="rId2"/>
              </a:rPr>
              <a:t>Creative Commons Attribution-</a:t>
            </a:r>
            <a:r>
              <a:rPr lang="en-US" altLang="zh-TW" sz="900" b="0" dirty="0" err="1">
                <a:hlinkClick r:id="rId2"/>
              </a:rPr>
              <a:t>NonCommercial</a:t>
            </a:r>
            <a:r>
              <a:rPr lang="en-US" altLang="zh-TW" sz="900" b="0" dirty="0">
                <a:hlinkClick r:id="rId2"/>
              </a:rPr>
              <a:t>-</a:t>
            </a:r>
            <a:r>
              <a:rPr lang="en-US" altLang="zh-TW" sz="900" b="0" dirty="0" err="1">
                <a:hlinkClick r:id="rId2"/>
              </a:rPr>
              <a:t>ShareAlike</a:t>
            </a:r>
            <a:r>
              <a:rPr lang="en-US" altLang="zh-TW" sz="900" b="0" dirty="0">
                <a:hlinkClick r:id="rId2"/>
              </a:rPr>
              <a:t> 3.0 Hong Kong License</a:t>
            </a:r>
            <a:r>
              <a:rPr lang="en-US" altLang="zh-TW" sz="900" b="0" dirty="0"/>
              <a:t> To view a copy of this license, visit </a:t>
            </a:r>
            <a:r>
              <a:rPr lang="en-US" altLang="zh-TW" sz="900" b="0" dirty="0">
                <a:hlinkClick r:id="rId2"/>
              </a:rPr>
              <a:t>http://creativecommons.org/licenses/by-nc-sa/3.0/hk/deed.en_HK</a:t>
            </a:r>
            <a:endParaRPr lang="zh-TW" altLang="en-US" sz="900" b="0" dirty="0">
              <a:latin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70" y="6436519"/>
            <a:ext cx="84772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6868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12C3-0532-4855-868E-9A48A105755D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439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00-5465-476A-B1C9-CACEC75E82C5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097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514D-9650-4A40-9528-2257F4478F0D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126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A713-60A8-4608-95F5-98BFC565D672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6682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0A9B-B7C5-4B3B-A119-A6D0D0BD19D6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012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B125-018F-4E13-9E43-1F2A4A41D250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93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F2E4-0D71-426F-9451-A1D3CE9B57DB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1647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BC27-0002-461D-BBA8-7C54D0100BFF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871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ABC8-B0F8-4D98-9085-F93A885A9796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4881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FFDF-22F5-4FD0-826F-AB622F5885BF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821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creativecommons.org/licenses/by-nc-sa/3.0/hk/deed.en_HK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D7492-3D76-4799-A4E2-40A329A950A4}" type="datetime1">
              <a:rPr lang="zh-CN" altLang="en-US" smtClean="0"/>
              <a:t>2012/1/16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1115616" y="6429375"/>
            <a:ext cx="764046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TW" sz="900" b="0" dirty="0"/>
              <a:t>This work by </a:t>
            </a:r>
            <a:r>
              <a:rPr lang="en-US" altLang="zh-TW" sz="900" b="0" dirty="0" smtClean="0"/>
              <a:t>Leung </a:t>
            </a:r>
            <a:r>
              <a:rPr lang="en-US" altLang="zh-TW" sz="900" b="0" dirty="0" err="1" smtClean="0"/>
              <a:t>Tsun</a:t>
            </a:r>
            <a:r>
              <a:rPr lang="en-US" altLang="zh-TW" sz="900" b="0" baseline="0" dirty="0" smtClean="0"/>
              <a:t> Kin </a:t>
            </a:r>
            <a:r>
              <a:rPr lang="en-US" altLang="zh-TW" sz="900" b="0" dirty="0" smtClean="0"/>
              <a:t>of </a:t>
            </a:r>
            <a:r>
              <a:rPr lang="en-US" altLang="zh-TW" sz="900" b="0" dirty="0"/>
              <a:t>the Department Applied Physics, The Hong Kong Polytechnic University is licensed under a </a:t>
            </a:r>
            <a:r>
              <a:rPr lang="en-US" altLang="zh-TW" sz="900" b="0" dirty="0">
                <a:hlinkClick r:id="rId13"/>
              </a:rPr>
              <a:t>Creative Commons Attribution-</a:t>
            </a:r>
            <a:r>
              <a:rPr lang="en-US" altLang="zh-TW" sz="900" b="0" dirty="0" err="1">
                <a:hlinkClick r:id="rId13"/>
              </a:rPr>
              <a:t>NonCommercial</a:t>
            </a:r>
            <a:r>
              <a:rPr lang="en-US" altLang="zh-TW" sz="900" b="0" dirty="0">
                <a:hlinkClick r:id="rId13"/>
              </a:rPr>
              <a:t>-</a:t>
            </a:r>
            <a:r>
              <a:rPr lang="en-US" altLang="zh-TW" sz="900" b="0" dirty="0" err="1">
                <a:hlinkClick r:id="rId13"/>
              </a:rPr>
              <a:t>ShareAlike</a:t>
            </a:r>
            <a:r>
              <a:rPr lang="en-US" altLang="zh-TW" sz="900" b="0" dirty="0">
                <a:hlinkClick r:id="rId13"/>
              </a:rPr>
              <a:t> 3.0 Hong Kong License</a:t>
            </a:r>
            <a:r>
              <a:rPr lang="en-US" altLang="zh-TW" sz="900" b="0" dirty="0"/>
              <a:t> To view a copy of this license, visit </a:t>
            </a:r>
            <a:r>
              <a:rPr lang="en-US" altLang="zh-TW" sz="900" b="0" dirty="0">
                <a:hlinkClick r:id="rId13"/>
              </a:rPr>
              <a:t>http://creativecommons.org/licenses/by-nc-sa/3.0/hk/deed.en_HK</a:t>
            </a:r>
            <a:endParaRPr lang="zh-TW" altLang="en-US" sz="900" b="0" dirty="0">
              <a:latin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70" y="6436519"/>
            <a:ext cx="84772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640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Understanding common nuclear radiation units used in</a:t>
            </a:r>
            <a:br>
              <a:rPr lang="en-GB" dirty="0" smtClean="0"/>
            </a:br>
            <a:r>
              <a:rPr lang="en-GB" dirty="0" smtClean="0"/>
              <a:t>mass media</a:t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zh-TW" altLang="en-US" dirty="0" smtClean="0"/>
              <a:t>如何解讀新聞報導中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常見的核幅射單位</a:t>
            </a:r>
            <a:r>
              <a:rPr lang="en-US" altLang="zh-TW" dirty="0" smtClean="0"/>
              <a:t>)</a:t>
            </a:r>
            <a:endParaRPr lang="en-GB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Leung </a:t>
            </a:r>
            <a:r>
              <a:rPr lang="en-GB" dirty="0" err="1" smtClean="0"/>
              <a:t>Tsun</a:t>
            </a:r>
            <a:r>
              <a:rPr lang="en-GB" dirty="0" smtClean="0"/>
              <a:t> Kin, </a:t>
            </a:r>
          </a:p>
          <a:p>
            <a:r>
              <a:rPr lang="en-GB" dirty="0" smtClean="0"/>
              <a:t>Student of Department of </a:t>
            </a:r>
          </a:p>
          <a:p>
            <a:r>
              <a:rPr lang="en-GB" dirty="0" smtClean="0"/>
              <a:t>Applied Physics, </a:t>
            </a:r>
          </a:p>
          <a:p>
            <a:r>
              <a:rPr lang="en-GB" dirty="0" smtClean="0"/>
              <a:t>The Hong Kong Polytechnic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57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Articles from the Web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Article 1</a:t>
            </a:r>
          </a:p>
          <a:p>
            <a:pPr algn="ctr">
              <a:buNone/>
            </a:pPr>
            <a:r>
              <a:rPr lang="zh-TW" altLang="en-US" sz="2000" dirty="0" smtClean="0"/>
              <a:t>日</a:t>
            </a:r>
            <a:r>
              <a:rPr lang="zh-TW" altLang="en-US" sz="2000" dirty="0"/>
              <a:t>本農林水產省</a:t>
            </a:r>
            <a:r>
              <a:rPr lang="zh-TW" altLang="en-US" sz="2000" dirty="0" smtClean="0"/>
              <a:t>從福</a:t>
            </a:r>
            <a:r>
              <a:rPr lang="zh-TW" altLang="en-US" sz="2000" dirty="0"/>
              <a:t>島縣二本松市生產的食米樣</a:t>
            </a:r>
            <a:r>
              <a:rPr lang="zh-TW" altLang="en-US" sz="2000" dirty="0" smtClean="0"/>
              <a:t>本中</a:t>
            </a:r>
            <a:r>
              <a:rPr lang="en-US" altLang="zh-TW" sz="2000" dirty="0" smtClean="0"/>
              <a:t>,</a:t>
            </a:r>
          </a:p>
          <a:p>
            <a:pPr algn="ctr">
              <a:buNone/>
            </a:pPr>
            <a:r>
              <a:rPr lang="zh-TW" altLang="en-US" sz="2000" dirty="0" smtClean="0"/>
              <a:t>初</a:t>
            </a:r>
            <a:r>
              <a:rPr lang="zh-TW" altLang="en-US" sz="2000" dirty="0"/>
              <a:t>步</a:t>
            </a:r>
            <a:r>
              <a:rPr lang="zh-TW" altLang="en-US" sz="2000" dirty="0" smtClean="0"/>
              <a:t>驗</a:t>
            </a:r>
            <a:r>
              <a:rPr lang="zh-TW" altLang="en-US" sz="2000" dirty="0"/>
              <a:t>出達</a:t>
            </a:r>
            <a:r>
              <a:rPr lang="zh-TW" altLang="en-US" sz="2000" b="1" u="sng" dirty="0">
                <a:solidFill>
                  <a:srgbClr val="FF0000"/>
                </a:solidFill>
              </a:rPr>
              <a:t>每公斤五百貝</a:t>
            </a:r>
            <a:r>
              <a:rPr lang="zh-TW" altLang="en-US" sz="2000" b="1" u="sng" dirty="0" smtClean="0">
                <a:solidFill>
                  <a:srgbClr val="FF0000"/>
                </a:solidFill>
              </a:rPr>
              <a:t>可</a:t>
            </a:r>
            <a:r>
              <a:rPr lang="zh-TW" altLang="en-US" sz="2000" u="sng" dirty="0"/>
              <a:t>放射性</a:t>
            </a:r>
            <a:r>
              <a:rPr lang="zh-TW" altLang="en-US" sz="2000" u="sng" dirty="0" smtClean="0"/>
              <a:t>銫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 </a:t>
            </a:r>
            <a:endParaRPr lang="en-US" altLang="zh-TW" sz="2000" dirty="0" smtClean="0"/>
          </a:p>
          <a:p>
            <a:pPr algn="ctr">
              <a:buNone/>
            </a:pPr>
            <a:r>
              <a:rPr lang="zh-TW" altLang="en-US" sz="2000" dirty="0" smtClean="0"/>
              <a:t>含量超出政府規定</a:t>
            </a:r>
            <a:endParaRPr lang="en-US" altLang="zh-TW" sz="2000" b="1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zh-TW" altLang="en-US" sz="2000" dirty="0" smtClean="0"/>
              <a:t>商業電台 </a:t>
            </a:r>
            <a:r>
              <a:rPr lang="en-US" altLang="zh-TW" sz="2000" dirty="0" smtClean="0"/>
              <a:t>12/9/2011</a:t>
            </a:r>
            <a:endParaRPr lang="en-GB" sz="2000" dirty="0" smtClean="0"/>
          </a:p>
          <a:p>
            <a:pPr algn="ctr">
              <a:buNone/>
            </a:pPr>
            <a:r>
              <a:rPr lang="en-US" dirty="0" smtClean="0"/>
              <a:t>Article 2</a:t>
            </a:r>
          </a:p>
          <a:p>
            <a:pPr algn="ctr">
              <a:buNone/>
            </a:pPr>
            <a:r>
              <a:rPr lang="zh-TW" altLang="en-US" sz="2000" dirty="0" smtClean="0"/>
              <a:t>松戶</a:t>
            </a:r>
            <a:r>
              <a:rPr lang="zh-TW" altLang="en-US" sz="2000" dirty="0"/>
              <a:t>和</a:t>
            </a:r>
            <a:r>
              <a:rPr lang="zh-TW" altLang="en-US" sz="2000" dirty="0" smtClean="0"/>
              <a:t>千葉縣柏市等地土壤中</a:t>
            </a:r>
            <a:endParaRPr lang="en-US" altLang="zh-TW" sz="2000" dirty="0" smtClean="0"/>
          </a:p>
          <a:p>
            <a:pPr algn="ctr">
              <a:buNone/>
            </a:pPr>
            <a:r>
              <a:rPr lang="zh-TW" altLang="en-US" sz="2000" dirty="0" smtClean="0"/>
              <a:t>放射線量達</a:t>
            </a:r>
            <a:r>
              <a:rPr lang="zh-TW" altLang="en-US" sz="2000" b="1" u="sng" dirty="0" smtClean="0">
                <a:solidFill>
                  <a:srgbClr val="FF0000"/>
                </a:solidFill>
              </a:rPr>
              <a:t>每小時</a:t>
            </a:r>
            <a:r>
              <a:rPr lang="en-US" altLang="zh-TW" sz="2000" b="1" u="sng" dirty="0" smtClean="0">
                <a:solidFill>
                  <a:srgbClr val="FF0000"/>
                </a:solidFill>
              </a:rPr>
              <a:t>0.2</a:t>
            </a:r>
            <a:r>
              <a:rPr lang="zh-TW" altLang="en-US" sz="2000" b="1" u="sng" dirty="0" smtClean="0">
                <a:solidFill>
                  <a:srgbClr val="FF0000"/>
                </a:solidFill>
              </a:rPr>
              <a:t>至</a:t>
            </a:r>
            <a:r>
              <a:rPr lang="en-US" altLang="zh-TW" sz="2000" b="1" u="sng" dirty="0" smtClean="0">
                <a:solidFill>
                  <a:srgbClr val="FF0000"/>
                </a:solidFill>
              </a:rPr>
              <a:t>0.5</a:t>
            </a:r>
            <a:r>
              <a:rPr lang="zh-TW" altLang="en-US" sz="2000" b="1" u="sng" dirty="0" smtClean="0">
                <a:solidFill>
                  <a:srgbClr val="FF0000"/>
                </a:solidFill>
              </a:rPr>
              <a:t>微希</a:t>
            </a:r>
            <a:endParaRPr lang="en-US" altLang="zh-TW" sz="2000" b="1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zh-TW" altLang="en-US" sz="2000" u="sng" dirty="0"/>
              <a:t>放射銫</a:t>
            </a:r>
            <a:r>
              <a:rPr lang="zh-TW" altLang="en-US" sz="2000" dirty="0"/>
              <a:t>污染擴散至日首都圈 </a:t>
            </a:r>
            <a:endParaRPr lang="en-US" altLang="zh-TW" sz="2000" dirty="0"/>
          </a:p>
          <a:p>
            <a:pPr algn="ctr">
              <a:buNone/>
            </a:pPr>
            <a:r>
              <a:rPr lang="en-US" altLang="zh-TW" sz="2000" dirty="0" smtClean="0"/>
              <a:t>&lt;&lt;</a:t>
            </a:r>
            <a:r>
              <a:rPr lang="zh-TW" altLang="en-US" sz="2000" dirty="0" smtClean="0"/>
              <a:t>明報</a:t>
            </a:r>
            <a:r>
              <a:rPr lang="en-US" altLang="zh-TW" sz="2000" dirty="0" smtClean="0"/>
              <a:t>&gt;&gt;30/9/2011</a:t>
            </a:r>
          </a:p>
          <a:p>
            <a:pPr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06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Units of radiation</a:t>
            </a:r>
            <a:endParaRPr lang="en-GB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891552"/>
              </p:ext>
            </p:extLst>
          </p:nvPr>
        </p:nvGraphicFramePr>
        <p:xfrm>
          <a:off x="467544" y="1340768"/>
          <a:ext cx="8229600" cy="52781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50504"/>
                <a:gridCol w="2592288"/>
                <a:gridCol w="418680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/>
                        <a:t>Unit</a:t>
                      </a:r>
                      <a:endParaRPr lang="en-GB" sz="20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/>
                        <a:t>Definition</a:t>
                      </a:r>
                      <a:endParaRPr lang="en-GB" sz="20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/>
                        <a:t>Activity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alt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放射強度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dirty="0" smtClean="0"/>
                        <a:t>becquerel(</a:t>
                      </a:r>
                      <a:r>
                        <a:rPr lang="en-GB" sz="2000" dirty="0" err="1" smtClean="0"/>
                        <a:t>Bq</a:t>
                      </a:r>
                      <a:r>
                        <a:rPr lang="en-US" altLang="zh-TW" sz="2000" dirty="0" smtClean="0"/>
                        <a:t>)(</a:t>
                      </a:r>
                      <a:r>
                        <a:rPr lang="zh-TW" altLang="en-US" sz="2000" dirty="0" smtClean="0"/>
                        <a:t>貝克</a:t>
                      </a:r>
                      <a:r>
                        <a:rPr lang="en-US" altLang="zh-TW" sz="2000" dirty="0" smtClean="0"/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Decay occur per second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Absorbed </a:t>
                      </a:r>
                      <a:r>
                        <a:rPr lang="en-GB" sz="2000" dirty="0" smtClean="0"/>
                        <a:t>dose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alt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吸收劑量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/>
                        <a:t>gray(</a:t>
                      </a:r>
                      <a:r>
                        <a:rPr lang="en-GB" sz="2000" dirty="0" err="1" smtClean="0"/>
                        <a:t>Gy</a:t>
                      </a:r>
                      <a:r>
                        <a:rPr lang="en-GB" sz="2000" dirty="0" smtClean="0"/>
                        <a:t>)(</a:t>
                      </a:r>
                      <a:r>
                        <a:rPr lang="zh-TW" altLang="en-US" sz="2000" dirty="0" smtClean="0"/>
                        <a:t>戈瑞</a:t>
                      </a:r>
                      <a:r>
                        <a:rPr lang="en-US" altLang="zh-TW" sz="2000" dirty="0" smtClean="0"/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Ionized energy absorbed </a:t>
                      </a:r>
                      <a:endParaRPr lang="en-GB" sz="20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/>
                        <a:t>by</a:t>
                      </a:r>
                      <a:r>
                        <a:rPr lang="en-GB" sz="2000" baseline="0" dirty="0" smtClean="0"/>
                        <a:t> 1kg of matter.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Effective </a:t>
                      </a:r>
                      <a:r>
                        <a:rPr lang="en-GB" sz="2000" dirty="0" smtClean="0"/>
                        <a:t>dose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alt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有效劑量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sievert</a:t>
                      </a:r>
                      <a:r>
                        <a:rPr lang="en-GB" sz="2000" dirty="0" smtClean="0"/>
                        <a:t>(</a:t>
                      </a:r>
                      <a:r>
                        <a:rPr lang="en-GB" sz="2000" dirty="0" err="1" smtClean="0"/>
                        <a:t>Sv</a:t>
                      </a:r>
                      <a:r>
                        <a:rPr lang="en-GB" sz="2000" dirty="0" smtClean="0"/>
                        <a:t>)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希沃特</a:t>
                      </a:r>
                      <a:r>
                        <a:rPr lang="en-US" altLang="zh-TW" sz="2000" dirty="0" smtClean="0"/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Calibri"/>
                          <a:ea typeface="新細明體"/>
                          <a:cs typeface="Times New Roman"/>
                        </a:rPr>
                        <a:t>Millisievert</a:t>
                      </a:r>
                      <a:r>
                        <a:rPr 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en-US" sz="2000" dirty="0" err="1" smtClean="0">
                          <a:latin typeface="Calibri"/>
                          <a:ea typeface="新細明體"/>
                          <a:cs typeface="Times New Roman"/>
                        </a:rPr>
                        <a:t>mSv</a:t>
                      </a:r>
                      <a:r>
                        <a:rPr 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)(</a:t>
                      </a:r>
                      <a:r>
                        <a:rPr lang="zh-TW" alt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毫希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en-US" sz="2000" dirty="0" smtClean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Calibri"/>
                          <a:ea typeface="新細明體"/>
                          <a:cs typeface="Times New Roman"/>
                        </a:rPr>
                        <a:t>microsievert</a:t>
                      </a:r>
                      <a:r>
                        <a:rPr 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(µ</a:t>
                      </a:r>
                      <a:r>
                        <a:rPr lang="en-US" sz="2000" dirty="0" err="1" smtClean="0">
                          <a:latin typeface="Calibri"/>
                          <a:ea typeface="新細明體"/>
                          <a:cs typeface="Times New Roman"/>
                        </a:rPr>
                        <a:t>Sv</a:t>
                      </a:r>
                      <a:r>
                        <a:rPr 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alt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微希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Radiation between different parts of body </a:t>
                      </a:r>
                      <a:r>
                        <a:rPr lang="en-US" sz="2000" dirty="0" smtClean="0"/>
                        <a:t>calculated by</a:t>
                      </a:r>
                      <a:r>
                        <a:rPr lang="en-US" sz="2000" baseline="0" dirty="0" smtClean="0"/>
                        <a:t> two</a:t>
                      </a:r>
                      <a:r>
                        <a:rPr lang="en-US" sz="2000" dirty="0" smtClean="0"/>
                        <a:t> weighting factors and absorbed dose.</a:t>
                      </a:r>
                      <a:r>
                        <a:rPr lang="en-US" sz="2000" baseline="0" dirty="0" smtClean="0"/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/>
                        <a:t>E = </a:t>
                      </a:r>
                      <a:r>
                        <a:rPr lang="en-GB" sz="2000" b="1" dirty="0" smtClean="0"/>
                        <a:t>∑(</a:t>
                      </a:r>
                      <a:r>
                        <a:rPr lang="en-US" sz="2000" b="1" dirty="0" smtClean="0"/>
                        <a:t>W</a:t>
                      </a:r>
                      <a:r>
                        <a:rPr lang="en-US" sz="2000" b="1" baseline="-25000" dirty="0" smtClean="0"/>
                        <a:t>T</a:t>
                      </a:r>
                      <a:r>
                        <a:rPr lang="en-US" sz="2000" b="1" dirty="0" smtClean="0"/>
                        <a:t> x W</a:t>
                      </a:r>
                      <a:r>
                        <a:rPr lang="en-US" sz="2000" b="1" baseline="-25000" dirty="0" smtClean="0"/>
                        <a:t>R</a:t>
                      </a:r>
                      <a:r>
                        <a:rPr lang="en-US" sz="2000" b="1" dirty="0" smtClean="0"/>
                        <a:t> x D)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W</a:t>
                      </a:r>
                      <a:r>
                        <a:rPr lang="en-US" sz="2000" baseline="-25000" dirty="0" smtClean="0"/>
                        <a:t>T</a:t>
                      </a:r>
                      <a:r>
                        <a:rPr lang="en-US" sz="2000" dirty="0" smtClean="0"/>
                        <a:t>  = weighting</a:t>
                      </a:r>
                      <a:r>
                        <a:rPr lang="en-US" sz="2000" baseline="0" dirty="0" smtClean="0"/>
                        <a:t> factor of body tissues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W</a:t>
                      </a:r>
                      <a:r>
                        <a:rPr lang="en-US" sz="2000" baseline="-25000" dirty="0" smtClean="0"/>
                        <a:t>R</a:t>
                      </a:r>
                      <a:r>
                        <a:rPr lang="en-US" altLang="zh-TW" sz="2000" baseline="-25000" dirty="0" smtClean="0"/>
                        <a:t> </a:t>
                      </a:r>
                      <a:r>
                        <a:rPr lang="en-US" altLang="zh-TW" sz="2000" baseline="0" dirty="0" smtClean="0"/>
                        <a:t> = weighting factor of radiation</a:t>
                      </a:r>
                      <a:r>
                        <a:rPr lang="zh-TW" altLang="en-US" sz="2000" baseline="-25000" dirty="0" smtClean="0"/>
                        <a:t> </a:t>
                      </a:r>
                      <a:endParaRPr lang="en-US" altLang="zh-TW" sz="2000" baseline="-250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D     = absorbed</a:t>
                      </a:r>
                      <a:r>
                        <a:rPr lang="en-US" sz="2000" baseline="0" dirty="0" smtClean="0"/>
                        <a:t> dose</a:t>
                      </a:r>
                      <a:endParaRPr lang="en-US" sz="20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/>
                        <a:t>Safety limit: </a:t>
                      </a:r>
                      <a:r>
                        <a:rPr lang="en-US" sz="2000" b="1" baseline="0" dirty="0" smtClean="0"/>
                        <a:t>1mSv/yr</a:t>
                      </a:r>
                      <a:r>
                        <a:rPr lang="zh-TW" altLang="en-US" sz="2000" b="1" baseline="0" dirty="0" smtClean="0"/>
                        <a:t> </a:t>
                      </a:r>
                      <a:endParaRPr lang="en-US" altLang="zh-TW" sz="2000" b="1" baseline="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baseline="0" dirty="0" smtClean="0"/>
                        <a:t>(excluding </a:t>
                      </a:r>
                      <a:r>
                        <a:rPr lang="en-US" sz="2000" baseline="0" dirty="0" smtClean="0">
                          <a:latin typeface="Calibri"/>
                          <a:ea typeface="新細明體"/>
                          <a:cs typeface="Times New Roman"/>
                        </a:rPr>
                        <a:t>background  radiation)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29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example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Q : What is the </a:t>
            </a:r>
            <a:r>
              <a:rPr lang="en-US" u="sng" dirty="0" smtClean="0"/>
              <a:t>effective dose</a:t>
            </a:r>
            <a:r>
              <a:rPr lang="en-US" dirty="0" smtClean="0"/>
              <a:t> of </a:t>
            </a:r>
            <a:r>
              <a:rPr lang="en-US" b="1" u="sng" dirty="0" smtClean="0"/>
              <a:t>1 Gy </a:t>
            </a:r>
            <a:r>
              <a:rPr lang="en-US" dirty="0" smtClean="0"/>
              <a:t>of alpha particle to bone marrow?</a:t>
            </a:r>
          </a:p>
          <a:p>
            <a:r>
              <a:rPr lang="en-US" dirty="0" smtClean="0"/>
              <a:t>Given</a:t>
            </a:r>
            <a:r>
              <a:rPr lang="en-GB" b="1" dirty="0" smtClean="0"/>
              <a:t>  </a:t>
            </a:r>
            <a:r>
              <a:rPr lang="en-US" dirty="0" smtClean="0"/>
              <a:t>W</a:t>
            </a:r>
            <a:r>
              <a:rPr lang="en-US" baseline="-25000" dirty="0" smtClean="0"/>
              <a:t>R</a:t>
            </a:r>
            <a:r>
              <a:rPr lang="en-US" dirty="0" smtClean="0"/>
              <a:t> of alpha particle = </a:t>
            </a:r>
            <a:r>
              <a:rPr lang="en-US" b="1" u="sng" dirty="0" smtClean="0"/>
              <a:t>20</a:t>
            </a:r>
          </a:p>
          <a:p>
            <a:pPr lvl="1">
              <a:buNone/>
            </a:pPr>
            <a:r>
              <a:rPr lang="en-US" dirty="0" smtClean="0"/>
              <a:t>             </a:t>
            </a:r>
            <a:r>
              <a:rPr lang="en-US" sz="3200" dirty="0" smtClean="0"/>
              <a:t>W</a:t>
            </a:r>
            <a:r>
              <a:rPr lang="en-US" sz="3200" baseline="-25000" dirty="0" smtClean="0"/>
              <a:t>T</a:t>
            </a:r>
            <a:r>
              <a:rPr lang="en-US" sz="3200" dirty="0" smtClean="0"/>
              <a:t> of bone marrow = </a:t>
            </a:r>
            <a:r>
              <a:rPr lang="en-US" sz="3200" b="1" u="sng" dirty="0" smtClean="0"/>
              <a:t>0.12</a:t>
            </a:r>
          </a:p>
          <a:p>
            <a:pPr>
              <a:buNone/>
            </a:pPr>
            <a:r>
              <a:rPr lang="en-US" dirty="0" smtClean="0"/>
              <a:t>    A : W</a:t>
            </a:r>
            <a:r>
              <a:rPr lang="en-US" baseline="-25000" dirty="0" smtClean="0"/>
              <a:t>T</a:t>
            </a:r>
            <a:r>
              <a:rPr lang="en-US" dirty="0" smtClean="0"/>
              <a:t> x W</a:t>
            </a:r>
            <a:r>
              <a:rPr lang="en-US" baseline="-25000" dirty="0" smtClean="0"/>
              <a:t>R</a:t>
            </a:r>
            <a:r>
              <a:rPr lang="en-US" dirty="0" smtClean="0"/>
              <a:t> x D = 0.12 x 20 x 1 = </a:t>
            </a:r>
            <a:r>
              <a:rPr lang="en-US" b="1" u="sng" dirty="0" smtClean="0"/>
              <a:t>2.4Sv</a:t>
            </a:r>
          </a:p>
          <a:p>
            <a:pPr>
              <a:buNone/>
            </a:pPr>
            <a:endParaRPr lang="en-US" b="1" u="sng" dirty="0" smtClean="0"/>
          </a:p>
          <a:p>
            <a:r>
              <a:rPr lang="en-US" dirty="0" smtClean="0"/>
              <a:t>Q : What is the </a:t>
            </a:r>
            <a:r>
              <a:rPr lang="en-US" u="sng" dirty="0" smtClean="0"/>
              <a:t>effective dose</a:t>
            </a:r>
            <a:r>
              <a:rPr lang="en-US" dirty="0" smtClean="0"/>
              <a:t> of </a:t>
            </a:r>
            <a:r>
              <a:rPr lang="en-US" b="1" u="sng" dirty="0" smtClean="0"/>
              <a:t>1 </a:t>
            </a:r>
            <a:r>
              <a:rPr lang="en-US" b="1" u="sng" dirty="0" err="1" smtClean="0"/>
              <a:t>Gy</a:t>
            </a:r>
            <a:r>
              <a:rPr lang="en-US" u="sng" dirty="0" smtClean="0"/>
              <a:t> </a:t>
            </a:r>
            <a:r>
              <a:rPr lang="en-US" dirty="0" smtClean="0"/>
              <a:t>of beta particle to liver?</a:t>
            </a:r>
          </a:p>
          <a:p>
            <a:pPr>
              <a:buNone/>
            </a:pPr>
            <a:r>
              <a:rPr lang="en-US" dirty="0" smtClean="0"/>
              <a:t>    Given </a:t>
            </a:r>
            <a:r>
              <a:rPr lang="zh-TW" altLang="en-US" dirty="0" smtClean="0"/>
              <a:t> </a:t>
            </a:r>
            <a:r>
              <a:rPr lang="en-US" dirty="0" smtClean="0"/>
              <a:t>W</a:t>
            </a:r>
            <a:r>
              <a:rPr lang="en-US" baseline="-25000" dirty="0" smtClean="0"/>
              <a:t>R</a:t>
            </a:r>
            <a:r>
              <a:rPr lang="en-US" dirty="0" smtClean="0"/>
              <a:t> of beta particle = </a:t>
            </a:r>
            <a:r>
              <a:rPr lang="en-US" b="1" u="sng" dirty="0" smtClean="0"/>
              <a:t>1</a:t>
            </a:r>
          </a:p>
          <a:p>
            <a:pPr>
              <a:buNone/>
            </a:pPr>
            <a:r>
              <a:rPr lang="en-US" dirty="0" smtClean="0"/>
              <a:t>		     W</a:t>
            </a:r>
            <a:r>
              <a:rPr lang="en-US" baseline="-25000" dirty="0" smtClean="0"/>
              <a:t>T</a:t>
            </a:r>
            <a:r>
              <a:rPr lang="en-US" dirty="0" smtClean="0"/>
              <a:t> of liver = </a:t>
            </a:r>
            <a:r>
              <a:rPr lang="en-US" b="1" u="sng" dirty="0" smtClean="0"/>
              <a:t>0.04</a:t>
            </a:r>
          </a:p>
          <a:p>
            <a:pPr>
              <a:buNone/>
            </a:pPr>
            <a:r>
              <a:rPr lang="en-US" dirty="0" smtClean="0"/>
              <a:t>    A : W</a:t>
            </a:r>
            <a:r>
              <a:rPr lang="en-US" baseline="-25000" dirty="0" smtClean="0"/>
              <a:t>T</a:t>
            </a:r>
            <a:r>
              <a:rPr lang="en-US" dirty="0" smtClean="0"/>
              <a:t> x W</a:t>
            </a:r>
            <a:r>
              <a:rPr lang="en-US" baseline="-25000" dirty="0" smtClean="0"/>
              <a:t>R</a:t>
            </a:r>
            <a:r>
              <a:rPr lang="en-US" dirty="0" smtClean="0"/>
              <a:t> x D = 0.04 x 1 x 1 = </a:t>
            </a:r>
            <a:r>
              <a:rPr lang="en-US" b="1" u="sng" dirty="0" smtClean="0"/>
              <a:t>0.04Sv</a:t>
            </a:r>
          </a:p>
          <a:p>
            <a:pPr>
              <a:buNone/>
            </a:pPr>
            <a:endParaRPr lang="en-US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427853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analysis 1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3356992"/>
            <a:ext cx="7992888" cy="3240360"/>
          </a:xfrm>
        </p:spPr>
        <p:txBody>
          <a:bodyPr>
            <a:normAutofit fontScale="92500"/>
          </a:bodyPr>
          <a:lstStyle/>
          <a:p>
            <a:r>
              <a:rPr lang="en-US" sz="3000" dirty="0" smtClean="0"/>
              <a:t>Cesium</a:t>
            </a:r>
            <a:r>
              <a:rPr lang="en-US" altLang="zh-TW" sz="3000" dirty="0" smtClean="0"/>
              <a:t>-137</a:t>
            </a:r>
            <a:r>
              <a:rPr lang="en-US" sz="3000" dirty="0" smtClean="0"/>
              <a:t> (</a:t>
            </a:r>
            <a:r>
              <a:rPr lang="zh-TW" altLang="en-US" sz="3000" dirty="0" smtClean="0"/>
              <a:t>銫</a:t>
            </a:r>
            <a:r>
              <a:rPr lang="en-US" altLang="zh-TW" sz="3000" dirty="0" smtClean="0"/>
              <a:t>-137)</a:t>
            </a:r>
            <a:r>
              <a:rPr lang="zh-TW" altLang="en-US" sz="3000" dirty="0" smtClean="0"/>
              <a:t> </a:t>
            </a:r>
            <a:r>
              <a:rPr lang="en-US" altLang="zh-TW" sz="3000" dirty="0" smtClean="0"/>
              <a:t>does not appear naturally.</a:t>
            </a:r>
          </a:p>
          <a:p>
            <a:r>
              <a:rPr lang="en-US" sz="3000" dirty="0" smtClean="0"/>
              <a:t>Main source </a:t>
            </a:r>
            <a:r>
              <a:rPr lang="en-US" altLang="zh-TW" sz="3000" dirty="0" smtClean="0"/>
              <a:t>:</a:t>
            </a:r>
            <a:r>
              <a:rPr lang="en-US" sz="3000" dirty="0" smtClean="0"/>
              <a:t> nuclear power plant.</a:t>
            </a:r>
          </a:p>
          <a:p>
            <a:r>
              <a:rPr lang="en-US" sz="3000" dirty="0" smtClean="0"/>
              <a:t>Safety limit of Cesium-137 for vegetables in Japan </a:t>
            </a:r>
            <a:r>
              <a:rPr lang="en-US" sz="3000" b="1" u="sng" dirty="0" smtClean="0"/>
              <a:t>370 Bq/kg</a:t>
            </a:r>
            <a:r>
              <a:rPr lang="en-US" sz="3000" dirty="0" smtClean="0"/>
              <a:t> </a:t>
            </a:r>
            <a:r>
              <a:rPr lang="en-US" sz="3000" dirty="0" smtClean="0">
                <a:sym typeface="Wingdings" pitchFamily="2" charset="2"/>
              </a:rPr>
              <a:t></a:t>
            </a:r>
            <a:r>
              <a:rPr lang="en-US" sz="3000" b="1" u="sng" dirty="0" smtClean="0"/>
              <a:t>500 Bq/kg</a:t>
            </a:r>
            <a:r>
              <a:rPr lang="en-US" sz="3000" dirty="0" smtClean="0"/>
              <a:t> after Fukushima Incident.</a:t>
            </a:r>
          </a:p>
          <a:p>
            <a:r>
              <a:rPr lang="en-US" altLang="zh-TW" sz="3000" dirty="0" smtClean="0"/>
              <a:t>IAEA(</a:t>
            </a:r>
            <a:r>
              <a:rPr lang="zh-TW" altLang="en-US" sz="3000" dirty="0" smtClean="0"/>
              <a:t>國際原子能機構</a:t>
            </a:r>
            <a:r>
              <a:rPr lang="en-US" altLang="zh-TW" sz="3000" dirty="0" smtClean="0"/>
              <a:t>)</a:t>
            </a:r>
            <a:r>
              <a:rPr lang="zh-TW" altLang="en-US" sz="3000" dirty="0" smtClean="0"/>
              <a:t> </a:t>
            </a:r>
            <a:r>
              <a:rPr lang="en-US" altLang="zh-TW" sz="3000" dirty="0" smtClean="0"/>
              <a:t>safety limit for Cesium-137 in vegetables: </a:t>
            </a:r>
            <a:r>
              <a:rPr lang="en-US" altLang="zh-TW" sz="3000" b="1" u="sng" dirty="0" smtClean="0"/>
              <a:t>1000Bq/kg.</a:t>
            </a:r>
            <a:endParaRPr lang="en-US" sz="3000" b="1" u="sng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2123728" y="1484784"/>
            <a:ext cx="48965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zh-TW" altLang="en-US" sz="2000" dirty="0"/>
              <a:t>日本農林水產省從福島縣二本松市生產的食米樣本中</a:t>
            </a:r>
            <a:r>
              <a:rPr lang="en-US" altLang="zh-TW" sz="2000" dirty="0"/>
              <a:t>,</a:t>
            </a:r>
          </a:p>
          <a:p>
            <a:pPr algn="ctr">
              <a:buNone/>
            </a:pPr>
            <a:r>
              <a:rPr lang="zh-TW" altLang="en-US" sz="2000" dirty="0"/>
              <a:t>初步驗出達</a:t>
            </a:r>
            <a:r>
              <a:rPr lang="zh-TW" altLang="en-US" sz="2000" b="1" u="sng" dirty="0">
                <a:solidFill>
                  <a:srgbClr val="FF0000"/>
                </a:solidFill>
              </a:rPr>
              <a:t>每公斤五百貝可</a:t>
            </a:r>
            <a:r>
              <a:rPr lang="zh-TW" altLang="en-US" sz="2000" u="sng" dirty="0"/>
              <a:t>放射性銫</a:t>
            </a:r>
            <a:r>
              <a:rPr lang="en-US" altLang="zh-TW" sz="2000" dirty="0"/>
              <a:t>,</a:t>
            </a:r>
            <a:r>
              <a:rPr lang="zh-TW" altLang="en-US" sz="2000" dirty="0"/>
              <a:t> </a:t>
            </a:r>
            <a:endParaRPr lang="en-US" altLang="zh-TW" sz="2000" dirty="0"/>
          </a:p>
          <a:p>
            <a:pPr algn="ctr">
              <a:buNone/>
            </a:pPr>
            <a:r>
              <a:rPr lang="zh-TW" altLang="en-US" sz="2000" dirty="0"/>
              <a:t>含量超出政府規定</a:t>
            </a:r>
            <a:endParaRPr lang="en-US" altLang="zh-TW" sz="2000" b="1" u="sng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zh-TW" altLang="en-US" sz="2000" dirty="0"/>
              <a:t>商業電台 </a:t>
            </a:r>
            <a:r>
              <a:rPr lang="en-US" altLang="zh-TW" sz="2000" dirty="0"/>
              <a:t>12/9/2011</a:t>
            </a:r>
            <a:endParaRPr lang="en-GB" altLang="zh-HK" sz="2000" dirty="0"/>
          </a:p>
        </p:txBody>
      </p:sp>
    </p:spTree>
    <p:extLst>
      <p:ext uri="{BB962C8B-B14F-4D97-AF65-F5344CB8AC3E}">
        <p14:creationId xmlns:p14="http://schemas.microsoft.com/office/powerpoint/2010/main" val="314048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analysis 2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345638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zh-TW" altLang="en-US" sz="2000" dirty="0"/>
              <a:t>松戶和千葉縣柏市等地土壤中</a:t>
            </a:r>
            <a:endParaRPr lang="en-US" altLang="zh-TW" sz="2000" dirty="0"/>
          </a:p>
          <a:p>
            <a:pPr algn="ctr">
              <a:buNone/>
            </a:pPr>
            <a:r>
              <a:rPr lang="zh-TW" altLang="en-US" sz="2000" dirty="0"/>
              <a:t>放射線量達</a:t>
            </a:r>
            <a:r>
              <a:rPr lang="zh-TW" altLang="en-US" sz="2000" b="1" u="sng" dirty="0">
                <a:solidFill>
                  <a:srgbClr val="FF0000"/>
                </a:solidFill>
              </a:rPr>
              <a:t>每小時</a:t>
            </a:r>
            <a:r>
              <a:rPr lang="en-US" altLang="zh-TW" sz="2000" b="1" u="sng" dirty="0">
                <a:solidFill>
                  <a:srgbClr val="FF0000"/>
                </a:solidFill>
              </a:rPr>
              <a:t>0.2</a:t>
            </a:r>
            <a:r>
              <a:rPr lang="zh-TW" altLang="en-US" sz="2000" b="1" u="sng" dirty="0">
                <a:solidFill>
                  <a:srgbClr val="FF0000"/>
                </a:solidFill>
              </a:rPr>
              <a:t>至</a:t>
            </a:r>
            <a:r>
              <a:rPr lang="en-US" altLang="zh-TW" sz="2000" b="1" u="sng" dirty="0">
                <a:solidFill>
                  <a:srgbClr val="FF0000"/>
                </a:solidFill>
              </a:rPr>
              <a:t>0.5</a:t>
            </a:r>
            <a:r>
              <a:rPr lang="zh-TW" altLang="en-US" sz="2000" b="1" u="sng" dirty="0">
                <a:solidFill>
                  <a:srgbClr val="FF0000"/>
                </a:solidFill>
              </a:rPr>
              <a:t>微希</a:t>
            </a:r>
            <a:endParaRPr lang="en-US" altLang="zh-TW" sz="2000" b="1" u="sng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zh-TW" altLang="en-US" sz="2000" u="sng" dirty="0"/>
              <a:t>放射銫</a:t>
            </a:r>
            <a:r>
              <a:rPr lang="zh-TW" altLang="en-US" sz="2000" dirty="0"/>
              <a:t>污染擴散至日首都圈 </a:t>
            </a:r>
            <a:endParaRPr lang="en-US" altLang="zh-TW" sz="2000" dirty="0"/>
          </a:p>
          <a:p>
            <a:pPr algn="ctr">
              <a:buNone/>
            </a:pPr>
            <a:r>
              <a:rPr lang="en-US" altLang="zh-TW" sz="2000" dirty="0"/>
              <a:t>&lt;&lt;</a:t>
            </a:r>
            <a:r>
              <a:rPr lang="zh-TW" altLang="en-US" sz="2000" dirty="0"/>
              <a:t>明報</a:t>
            </a:r>
            <a:r>
              <a:rPr lang="en-US" altLang="zh-TW" sz="2000" dirty="0"/>
              <a:t>&gt;&gt;30/9/2011</a:t>
            </a:r>
          </a:p>
          <a:p>
            <a:pPr algn="ctr">
              <a:buNone/>
            </a:pPr>
            <a:endParaRPr lang="en-US" altLang="zh-TW" sz="2000" dirty="0" smtClean="0"/>
          </a:p>
          <a:p>
            <a:pPr algn="ctr">
              <a:buNone/>
            </a:pPr>
            <a:r>
              <a:rPr lang="en-US" sz="2800" dirty="0" smtClean="0"/>
              <a:t>Calculation:  1mSv/(0.2µSv x 24) ≈ 208 days</a:t>
            </a:r>
          </a:p>
          <a:p>
            <a:r>
              <a:rPr lang="en-US" dirty="0" smtClean="0"/>
              <a:t>In this news, if the value measured does not decrease, living in that area for </a:t>
            </a:r>
            <a:r>
              <a:rPr lang="en-US" u="sng" dirty="0" smtClean="0">
                <a:solidFill>
                  <a:srgbClr val="FF0000"/>
                </a:solidFill>
              </a:rPr>
              <a:t>208 days </a:t>
            </a:r>
            <a:r>
              <a:rPr lang="en-US" dirty="0" smtClean="0"/>
              <a:t>may over safety limit.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analysis 3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…radioactivity in the sea near Fukushima is 7.5 million times the normal values…</a:t>
            </a:r>
          </a:p>
          <a:p>
            <a:pPr algn="ctr">
              <a:buNone/>
            </a:pPr>
            <a:r>
              <a:rPr lang="en-US" sz="1800" dirty="0" smtClean="0"/>
              <a:t>(news adopted from </a:t>
            </a:r>
            <a:r>
              <a:rPr lang="en-GB" sz="1800" dirty="0" smtClean="0"/>
              <a:t>Corriere Online, 5/4/2011)</a:t>
            </a:r>
          </a:p>
          <a:p>
            <a:pPr>
              <a:buNone/>
            </a:pPr>
            <a:r>
              <a:rPr lang="en-US" dirty="0" smtClean="0"/>
              <a:t>Given normal background radiation = 2.4mSv/yr</a:t>
            </a:r>
          </a:p>
        </p:txBody>
      </p:sp>
    </p:spTree>
    <p:extLst>
      <p:ext uri="{BB962C8B-B14F-4D97-AF65-F5344CB8AC3E}">
        <p14:creationId xmlns:p14="http://schemas.microsoft.com/office/powerpoint/2010/main" val="355715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if the article’s figure </a:t>
            </a:r>
            <a:br>
              <a:rPr lang="en-US" dirty="0" smtClean="0"/>
            </a:br>
            <a:r>
              <a:rPr lang="en-US" dirty="0" smtClean="0"/>
              <a:t>is true?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case, the effective dose ≈ 18000Sv/yr ≈ 6 Sv in 3 hours.</a:t>
            </a:r>
            <a:endParaRPr lang="en-GB" dirty="0" smtClean="0"/>
          </a:p>
          <a:p>
            <a:r>
              <a:rPr lang="en-US" dirty="0" smtClean="0"/>
              <a:t>As 6 Sv dose is fatal to human, if so, people at there will die within days.</a:t>
            </a:r>
          </a:p>
          <a:p>
            <a:r>
              <a:rPr lang="en-US" dirty="0" smtClean="0"/>
              <a:t>However, this did not happen.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81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Recent news</a:t>
            </a:r>
            <a:endParaRPr lang="en-GB" dirty="0"/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altLang="zh-TW" dirty="0" smtClean="0"/>
              <a:t>&lt;&lt;</a:t>
            </a:r>
            <a:r>
              <a:rPr lang="zh-TW" altLang="en-US" dirty="0" smtClean="0"/>
              <a:t>蘋果日報</a:t>
            </a:r>
            <a:r>
              <a:rPr lang="en-US" altLang="zh-TW" dirty="0" smtClean="0"/>
              <a:t>&gt;&gt;</a:t>
            </a:r>
            <a:r>
              <a:rPr lang="en-US" dirty="0" smtClean="0"/>
              <a:t> 13/11/2011 </a:t>
            </a:r>
            <a:endParaRPr lang="en-US" altLang="zh-TW" dirty="0" smtClean="0"/>
          </a:p>
          <a:p>
            <a:pPr algn="ctr">
              <a:buNone/>
            </a:pPr>
            <a:r>
              <a:rPr lang="zh-TW" altLang="en-US" dirty="0" smtClean="0"/>
              <a:t>平反到日本旅遊受輻射影響的謠言</a:t>
            </a:r>
            <a:endParaRPr lang="en-US" altLang="zh-TW" dirty="0" smtClean="0"/>
          </a:p>
          <a:p>
            <a:pPr algn="ctr">
              <a:buNone/>
            </a:pPr>
            <a:r>
              <a:rPr lang="en-US" dirty="0" err="1" smtClean="0"/>
              <a:t>vs</a:t>
            </a:r>
            <a:endParaRPr lang="en-US" dirty="0" smtClean="0"/>
          </a:p>
          <a:p>
            <a:pPr algn="ctr">
              <a:buNone/>
            </a:pPr>
            <a:r>
              <a:rPr lang="en-US" altLang="zh-TW" dirty="0" smtClean="0"/>
              <a:t>&lt;&lt;</a:t>
            </a:r>
            <a:r>
              <a:rPr lang="zh-TW" altLang="en-US" dirty="0" smtClean="0"/>
              <a:t>東方日報</a:t>
            </a:r>
            <a:r>
              <a:rPr lang="en-US" altLang="zh-TW" dirty="0" smtClean="0"/>
              <a:t>&gt;&gt;</a:t>
            </a:r>
            <a:r>
              <a:rPr lang="en-US" dirty="0" smtClean="0"/>
              <a:t> 16/11/2011 </a:t>
            </a:r>
            <a:endParaRPr lang="en-US" altLang="zh-TW" dirty="0" smtClean="0"/>
          </a:p>
          <a:p>
            <a:pPr algn="ctr">
              <a:buNone/>
            </a:pPr>
            <a:r>
              <a:rPr lang="zh-TW" altLang="en-US" dirty="0" smtClean="0"/>
              <a:t>東京</a:t>
            </a:r>
            <a:r>
              <a:rPr lang="zh-TW" altLang="en-US" dirty="0"/>
              <a:t>銫污染</a:t>
            </a:r>
            <a:r>
              <a:rPr lang="zh-TW" altLang="en-US" dirty="0" smtClean="0"/>
              <a:t>量成旅遊城市之最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96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3863</TotalTime>
  <Words>646</Words>
  <Application>Microsoft Office PowerPoint</Application>
  <PresentationFormat>On-screen Show (4:3)</PresentationFormat>
  <Paragraphs>87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主题</vt:lpstr>
      <vt:lpstr>Understanding common nuclear radiation units used in mass media (如何解讀新聞報導中 常見的核幅射單位)</vt:lpstr>
      <vt:lpstr>Articles from the Web</vt:lpstr>
      <vt:lpstr>Units of radiation</vt:lpstr>
      <vt:lpstr>Calculation example</vt:lpstr>
      <vt:lpstr>Article analysis 1</vt:lpstr>
      <vt:lpstr>Article analysis 2</vt:lpstr>
      <vt:lpstr>Article analysis 3</vt:lpstr>
      <vt:lpstr>What happens if the article’s figure  is true?</vt:lpstr>
      <vt:lpstr>Recent news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TK</dc:creator>
  <cp:lastModifiedBy>ace</cp:lastModifiedBy>
  <cp:revision>246</cp:revision>
  <dcterms:created xsi:type="dcterms:W3CDTF">2011-10-04T11:39:58Z</dcterms:created>
  <dcterms:modified xsi:type="dcterms:W3CDTF">2012-01-16T04:03:07Z</dcterms:modified>
</cp:coreProperties>
</file>