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284" r:id="rId4"/>
    <p:sldId id="279" r:id="rId5"/>
    <p:sldId id="285" r:id="rId6"/>
    <p:sldId id="274" r:id="rId7"/>
    <p:sldId id="281" r:id="rId8"/>
    <p:sldId id="282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81183" autoAdjust="0"/>
  </p:normalViewPr>
  <p:slideViewPr>
    <p:cSldViewPr>
      <p:cViewPr varScale="1">
        <p:scale>
          <a:sx n="62" d="100"/>
          <a:sy n="62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13A9-B53F-4E9C-8C7A-F5859DA06C5D}" type="datetimeFigureOut">
              <a:rPr lang="en-GB" smtClean="0"/>
              <a:pPr/>
              <a:t>18/11/2011</a:t>
            </a:fld>
            <a:endParaRPr lang="en-GB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329FE-19C6-4E6B-8A87-A0999C1AAE0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329FE-19C6-4E6B-8A87-A0999C1AAE0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58499-251B-47AF-A2D7-C2D28619A25C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66120-697A-437B-8E25-063C3463C70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Understanding common nuclear radiation units used in</a:t>
            </a:r>
            <a:br>
              <a:rPr lang="en-GB" b="1" dirty="0" smtClean="0"/>
            </a:br>
            <a:r>
              <a:rPr lang="en-GB" b="1" dirty="0" smtClean="0"/>
              <a:t>mass media</a:t>
            </a:r>
            <a:br>
              <a:rPr lang="en-GB" b="1" dirty="0" smtClean="0"/>
            </a:br>
            <a:r>
              <a:rPr lang="en-GB" b="1" dirty="0" smtClean="0"/>
              <a:t>(</a:t>
            </a:r>
            <a:r>
              <a:rPr lang="zh-TW" altLang="en-US" b="1" dirty="0" smtClean="0"/>
              <a:t>如何解讀新聞報導中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常見的核幅射單位</a:t>
            </a:r>
            <a:r>
              <a:rPr lang="en-US" altLang="zh-TW" b="1" dirty="0" smtClean="0"/>
              <a:t>)</a:t>
            </a:r>
            <a:endParaRPr lang="en-GB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Leung Tsun Kin, </a:t>
            </a:r>
          </a:p>
          <a:p>
            <a:r>
              <a:rPr lang="en-GB" dirty="0" smtClean="0"/>
              <a:t>Student of Department of </a:t>
            </a:r>
          </a:p>
          <a:p>
            <a:r>
              <a:rPr lang="en-GB" dirty="0" smtClean="0"/>
              <a:t>Applied Physics, </a:t>
            </a:r>
          </a:p>
          <a:p>
            <a:r>
              <a:rPr lang="en-GB" dirty="0" smtClean="0"/>
              <a:t>The Hong Kong Polytechnic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 from the Web</a:t>
            </a:r>
            <a:endParaRPr lang="en-GB" dirty="0"/>
          </a:p>
        </p:txBody>
      </p:sp>
      <p:sp>
        <p:nvSpPr>
          <p:cNvPr id="4" name="文字方塊 3"/>
          <p:cNvSpPr txBox="1"/>
          <p:nvPr/>
        </p:nvSpPr>
        <p:spPr>
          <a:xfrm>
            <a:off x="323528" y="980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文字方塊 5"/>
          <p:cNvSpPr txBox="1"/>
          <p:nvPr/>
        </p:nvSpPr>
        <p:spPr>
          <a:xfrm>
            <a:off x="0" y="4077072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Article 2</a:t>
            </a:r>
          </a:p>
          <a:p>
            <a:r>
              <a:rPr lang="zh-TW" altLang="en-US" u="sng" dirty="0" smtClean="0"/>
              <a:t>放射銫</a:t>
            </a:r>
            <a:r>
              <a:rPr lang="zh-TW" altLang="en-US" dirty="0" smtClean="0"/>
              <a:t>污染擴散至日首都圈 </a:t>
            </a:r>
            <a:endParaRPr lang="en-US" altLang="zh-TW" dirty="0" smtClean="0"/>
          </a:p>
          <a:p>
            <a:r>
              <a:rPr lang="zh-TW" altLang="en-US" dirty="0" smtClean="0"/>
              <a:t>千葉縣柏市和松戶等地土壤中</a:t>
            </a:r>
            <a:endParaRPr lang="en-US" altLang="zh-TW" dirty="0" smtClean="0"/>
          </a:p>
          <a:p>
            <a:r>
              <a:rPr lang="zh-TW" altLang="en-US" dirty="0" smtClean="0"/>
              <a:t>放射線量達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每小時</a:t>
            </a:r>
            <a:r>
              <a:rPr lang="en-US" altLang="zh-TW" b="1" u="sng" dirty="0" smtClean="0">
                <a:solidFill>
                  <a:srgbClr val="FF0000"/>
                </a:solidFill>
              </a:rPr>
              <a:t>0.2</a:t>
            </a:r>
            <a:r>
              <a:rPr lang="zh-TW" altLang="en-US" b="1" u="sng" dirty="0" smtClean="0">
                <a:solidFill>
                  <a:srgbClr val="FF0000"/>
                </a:solidFill>
              </a:rPr>
              <a:t>至</a:t>
            </a:r>
            <a:r>
              <a:rPr lang="en-US" altLang="zh-TW" b="1" u="sng" dirty="0" smtClean="0">
                <a:solidFill>
                  <a:srgbClr val="FF0000"/>
                </a:solidFill>
              </a:rPr>
              <a:t>0.5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微希</a:t>
            </a:r>
            <a:endParaRPr lang="en-US" altLang="zh-TW" b="1" u="sng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&lt;&lt;</a:t>
            </a:r>
            <a:r>
              <a:rPr lang="zh-TW" altLang="en-US" dirty="0" smtClean="0"/>
              <a:t>明報</a:t>
            </a:r>
            <a:r>
              <a:rPr lang="en-US" altLang="zh-TW" dirty="0" smtClean="0"/>
              <a:t>&gt;&gt;30/9/2011</a:t>
            </a:r>
            <a:endParaRPr lang="en-GB" dirty="0"/>
          </a:p>
        </p:txBody>
      </p:sp>
      <p:sp>
        <p:nvSpPr>
          <p:cNvPr id="7" name="文字方塊 6"/>
          <p:cNvSpPr txBox="1"/>
          <p:nvPr/>
        </p:nvSpPr>
        <p:spPr>
          <a:xfrm>
            <a:off x="0" y="1700808"/>
            <a:ext cx="3779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Article 1</a:t>
            </a:r>
          </a:p>
          <a:p>
            <a:r>
              <a:rPr lang="zh-TW" altLang="en-US" dirty="0" smtClean="0"/>
              <a:t>日本首次在食米驗出銫超標</a:t>
            </a:r>
            <a:endParaRPr lang="en-US" altLang="zh-TW" dirty="0" smtClean="0"/>
          </a:p>
          <a:p>
            <a:r>
              <a:rPr lang="zh-TW" altLang="en-US" dirty="0" smtClean="0"/>
              <a:t>農林水產省在福島縣二本松市生產的食米樣本</a:t>
            </a:r>
            <a:r>
              <a:rPr lang="en-US" altLang="zh-TW" dirty="0" smtClean="0"/>
              <a:t>,</a:t>
            </a:r>
            <a:r>
              <a:rPr lang="zh-TW" altLang="en-US" dirty="0" smtClean="0"/>
              <a:t> 初步驗出</a:t>
            </a:r>
            <a:r>
              <a:rPr lang="zh-TW" altLang="en-US" u="sng" dirty="0" smtClean="0"/>
              <a:t>放射性銫</a:t>
            </a:r>
            <a:r>
              <a:rPr lang="zh-TW" altLang="en-US" dirty="0" smtClean="0"/>
              <a:t>含量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 smtClean="0"/>
              <a:t>超出政府規定</a:t>
            </a:r>
            <a:r>
              <a:rPr lang="en-US" altLang="zh-TW" dirty="0" smtClean="0"/>
              <a:t>,</a:t>
            </a:r>
            <a:r>
              <a:rPr lang="zh-TW" altLang="en-US" dirty="0" smtClean="0"/>
              <a:t> 達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每公斤五百貝克</a:t>
            </a:r>
            <a:endParaRPr lang="en-US" altLang="zh-TW" b="1" u="sng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商業電台 </a:t>
            </a:r>
            <a:r>
              <a:rPr lang="en-US" altLang="zh-TW" dirty="0" smtClean="0"/>
              <a:t>12/9/2011</a:t>
            </a:r>
            <a:endParaRPr lang="en-GB" dirty="0"/>
          </a:p>
        </p:txBody>
      </p:sp>
      <p:pic>
        <p:nvPicPr>
          <p:cNvPr id="8" name="Picture 2" descr="C:\Users\TK\Desktop\east japan map mo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556792"/>
            <a:ext cx="5364088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radiation</a:t>
            </a:r>
            <a:endParaRPr lang="en-GB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5278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0504"/>
                <a:gridCol w="2592288"/>
                <a:gridCol w="418680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/>
                        <a:t>Unit</a:t>
                      </a:r>
                      <a:endParaRPr lang="en-GB" sz="2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/>
                        <a:t>Definition</a:t>
                      </a:r>
                      <a:endParaRPr lang="en-GB" sz="20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Activity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放射強度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/>
                        <a:t>becquerel(</a:t>
                      </a:r>
                      <a:r>
                        <a:rPr lang="en-GB" sz="2000" dirty="0" err="1" smtClean="0"/>
                        <a:t>Bq</a:t>
                      </a:r>
                      <a:r>
                        <a:rPr lang="en-US" altLang="zh-TW" sz="2000" dirty="0" smtClean="0"/>
                        <a:t>)(</a:t>
                      </a:r>
                      <a:r>
                        <a:rPr lang="zh-TW" altLang="en-US" sz="2000" dirty="0" smtClean="0"/>
                        <a:t>貝克</a:t>
                      </a:r>
                      <a:r>
                        <a:rPr lang="en-US" altLang="zh-TW" sz="2000" dirty="0" smtClean="0"/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Decay occur per second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Absorbed </a:t>
                      </a:r>
                      <a:r>
                        <a:rPr lang="en-GB" sz="2000" dirty="0" smtClean="0"/>
                        <a:t>dose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吸收劑量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gray(</a:t>
                      </a:r>
                      <a:r>
                        <a:rPr lang="en-GB" sz="2000" dirty="0" err="1" smtClean="0"/>
                        <a:t>Gy</a:t>
                      </a:r>
                      <a:r>
                        <a:rPr lang="en-GB" sz="2000" dirty="0" smtClean="0"/>
                        <a:t>)(</a:t>
                      </a:r>
                      <a:r>
                        <a:rPr lang="zh-TW" altLang="en-US" sz="2000" dirty="0" smtClean="0"/>
                        <a:t>戈瑞</a:t>
                      </a:r>
                      <a:r>
                        <a:rPr lang="en-US" altLang="zh-TW" sz="2000" dirty="0" smtClean="0"/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Ionized energy absorbed </a:t>
                      </a:r>
                      <a:endParaRPr lang="en-GB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/>
                        <a:t>by</a:t>
                      </a:r>
                      <a:r>
                        <a:rPr lang="en-GB" sz="2000" baseline="0" dirty="0" smtClean="0"/>
                        <a:t> 1kg of matter.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/>
                        <a:t>Effective </a:t>
                      </a:r>
                      <a:r>
                        <a:rPr lang="en-GB" sz="2000" dirty="0" smtClean="0"/>
                        <a:t>dose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有效劑量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sievert</a:t>
                      </a:r>
                      <a:r>
                        <a:rPr lang="en-GB" sz="2000" dirty="0" smtClean="0"/>
                        <a:t>(</a:t>
                      </a:r>
                      <a:r>
                        <a:rPr lang="en-GB" sz="2000" dirty="0" err="1" smtClean="0"/>
                        <a:t>Sv</a:t>
                      </a:r>
                      <a:r>
                        <a:rPr lang="en-GB" sz="2000" dirty="0" smtClean="0"/>
                        <a:t>)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希沃特</a:t>
                      </a:r>
                      <a:r>
                        <a:rPr lang="en-US" altLang="zh-TW" sz="2000" dirty="0" smtClean="0"/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Millisievert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mSv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)(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毫希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US" sz="2000" dirty="0" smtClean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microsievert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(µ</a:t>
                      </a:r>
                      <a:r>
                        <a:rPr lang="en-US" sz="2000" dirty="0" err="1" smtClean="0">
                          <a:latin typeface="Calibri"/>
                          <a:ea typeface="新細明體"/>
                          <a:cs typeface="Times New Roman"/>
                        </a:rPr>
                        <a:t>Sv</a:t>
                      </a:r>
                      <a:r>
                        <a:rPr 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2000" dirty="0" smtClean="0">
                          <a:latin typeface="Calibri"/>
                          <a:ea typeface="新細明體"/>
                          <a:cs typeface="Times New Roman"/>
                        </a:rPr>
                        <a:t>微希</a:t>
                      </a:r>
                      <a:r>
                        <a:rPr lang="en-US" altLang="zh-TW" sz="20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/>
                        <a:t>Radiation between different parts of body </a:t>
                      </a:r>
                      <a:r>
                        <a:rPr lang="en-US" sz="2000" dirty="0" smtClean="0"/>
                        <a:t>calculated by</a:t>
                      </a:r>
                      <a:r>
                        <a:rPr lang="en-US" sz="2000" baseline="0" dirty="0" smtClean="0"/>
                        <a:t> two</a:t>
                      </a:r>
                      <a:r>
                        <a:rPr lang="en-US" sz="2000" dirty="0" smtClean="0"/>
                        <a:t> weighting factors and absorbed dose.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/>
                        <a:t>E = </a:t>
                      </a:r>
                      <a:r>
                        <a:rPr lang="en-GB" sz="2000" b="1" dirty="0" smtClean="0"/>
                        <a:t>∑(</a:t>
                      </a:r>
                      <a:r>
                        <a:rPr lang="en-US" sz="2000" b="1" dirty="0" smtClean="0"/>
                        <a:t>W</a:t>
                      </a:r>
                      <a:r>
                        <a:rPr lang="en-US" sz="2000" b="1" baseline="-25000" dirty="0" smtClean="0"/>
                        <a:t>T</a:t>
                      </a:r>
                      <a:r>
                        <a:rPr lang="en-US" sz="2000" b="1" dirty="0" smtClean="0"/>
                        <a:t> x W</a:t>
                      </a:r>
                      <a:r>
                        <a:rPr lang="en-US" sz="2000" b="1" baseline="-25000" dirty="0" smtClean="0"/>
                        <a:t>R</a:t>
                      </a:r>
                      <a:r>
                        <a:rPr lang="en-US" sz="2000" b="1" dirty="0" smtClean="0"/>
                        <a:t> x 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</a:t>
                      </a:r>
                      <a:r>
                        <a:rPr lang="en-US" sz="2000" baseline="-25000" dirty="0" smtClean="0"/>
                        <a:t>T</a:t>
                      </a:r>
                      <a:r>
                        <a:rPr lang="en-US" sz="2000" dirty="0" smtClean="0"/>
                        <a:t>  = weighting</a:t>
                      </a:r>
                      <a:r>
                        <a:rPr lang="en-US" sz="2000" baseline="0" dirty="0" smtClean="0"/>
                        <a:t> factor of body tissues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W</a:t>
                      </a:r>
                      <a:r>
                        <a:rPr lang="en-US" sz="2000" baseline="-25000" dirty="0" smtClean="0"/>
                        <a:t>R</a:t>
                      </a:r>
                      <a:r>
                        <a:rPr lang="en-US" altLang="zh-TW" sz="2000" baseline="-25000" dirty="0" smtClean="0"/>
                        <a:t> </a:t>
                      </a:r>
                      <a:r>
                        <a:rPr lang="en-US" altLang="zh-TW" sz="2000" baseline="0" dirty="0" smtClean="0"/>
                        <a:t> = weighting factor of radiation</a:t>
                      </a:r>
                      <a:r>
                        <a:rPr lang="zh-TW" altLang="en-US" sz="2000" baseline="-25000" dirty="0" smtClean="0"/>
                        <a:t> </a:t>
                      </a:r>
                      <a:endParaRPr lang="en-US" altLang="zh-TW" sz="2000" baseline="-25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/>
                        <a:t>D     = absorbed</a:t>
                      </a:r>
                      <a:r>
                        <a:rPr lang="en-US" sz="2000" baseline="0" dirty="0" smtClean="0"/>
                        <a:t> dose</a:t>
                      </a:r>
                      <a:endParaRPr lang="en-US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/>
                        <a:t>Safety limit: </a:t>
                      </a:r>
                      <a:r>
                        <a:rPr lang="en-US" sz="2000" b="1" baseline="0" dirty="0" smtClean="0"/>
                        <a:t>1mSv/yr</a:t>
                      </a:r>
                      <a:r>
                        <a:rPr lang="zh-TW" altLang="en-US" sz="2000" b="1" baseline="0" dirty="0" smtClean="0"/>
                        <a:t> </a:t>
                      </a:r>
                      <a:endParaRPr lang="en-US" altLang="zh-TW" sz="2000" b="1" baseline="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aseline="0" dirty="0" smtClean="0"/>
                        <a:t>(excluding </a:t>
                      </a:r>
                      <a:r>
                        <a:rPr lang="en-US" sz="2000" baseline="0" dirty="0" smtClean="0">
                          <a:latin typeface="Calibri"/>
                          <a:ea typeface="新細明體"/>
                          <a:cs typeface="Times New Roman"/>
                        </a:rPr>
                        <a:t>background  radiation)</a:t>
                      </a:r>
                      <a:endParaRPr lang="en-GB" sz="20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example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Q : What is the </a:t>
            </a:r>
            <a:r>
              <a:rPr lang="en-US" u="sng" dirty="0" smtClean="0"/>
              <a:t>effective dose</a:t>
            </a:r>
            <a:r>
              <a:rPr lang="en-US" dirty="0" smtClean="0"/>
              <a:t> of </a:t>
            </a:r>
            <a:r>
              <a:rPr lang="en-US" b="1" u="sng" dirty="0" smtClean="0"/>
              <a:t>1 Gy </a:t>
            </a:r>
            <a:r>
              <a:rPr lang="en-US" dirty="0" smtClean="0"/>
              <a:t>of alpha particle to bone marrow?</a:t>
            </a:r>
          </a:p>
          <a:p>
            <a:r>
              <a:rPr lang="en-US" dirty="0" smtClean="0"/>
              <a:t>Given</a:t>
            </a:r>
            <a:r>
              <a:rPr lang="en-GB" b="1" dirty="0" smtClean="0"/>
              <a:t>  </a:t>
            </a:r>
            <a:r>
              <a:rPr lang="en-US" dirty="0" smtClean="0"/>
              <a:t>W</a:t>
            </a:r>
            <a:r>
              <a:rPr lang="en-US" baseline="-25000" dirty="0" smtClean="0"/>
              <a:t>R</a:t>
            </a:r>
            <a:r>
              <a:rPr lang="en-US" dirty="0" smtClean="0"/>
              <a:t> of alpha particle = </a:t>
            </a:r>
            <a:r>
              <a:rPr lang="en-US" b="1" u="sng" dirty="0" smtClean="0"/>
              <a:t>20</a:t>
            </a:r>
          </a:p>
          <a:p>
            <a:pPr lvl="1">
              <a:buNone/>
            </a:pPr>
            <a:r>
              <a:rPr lang="en-US" dirty="0" smtClean="0"/>
              <a:t>             </a:t>
            </a:r>
            <a:r>
              <a:rPr lang="en-US" sz="3200" dirty="0" smtClean="0"/>
              <a:t>W</a:t>
            </a:r>
            <a:r>
              <a:rPr lang="en-US" sz="3200" baseline="-25000" dirty="0" smtClean="0"/>
              <a:t>T</a:t>
            </a:r>
            <a:r>
              <a:rPr lang="en-US" sz="3200" dirty="0" smtClean="0"/>
              <a:t> of bone marrow = </a:t>
            </a:r>
            <a:r>
              <a:rPr lang="en-US" sz="3200" b="1" u="sng" dirty="0" smtClean="0"/>
              <a:t>0.12</a:t>
            </a:r>
          </a:p>
          <a:p>
            <a:pPr>
              <a:buNone/>
            </a:pPr>
            <a:r>
              <a:rPr lang="en-US" dirty="0" smtClean="0"/>
              <a:t>    A : W</a:t>
            </a:r>
            <a:r>
              <a:rPr lang="en-US" baseline="-25000" dirty="0" smtClean="0"/>
              <a:t>T</a:t>
            </a:r>
            <a:r>
              <a:rPr lang="en-US" dirty="0" smtClean="0"/>
              <a:t> x W</a:t>
            </a:r>
            <a:r>
              <a:rPr lang="en-US" baseline="-25000" dirty="0" smtClean="0"/>
              <a:t>R</a:t>
            </a:r>
            <a:r>
              <a:rPr lang="en-US" dirty="0" smtClean="0"/>
              <a:t> x D = 0.12 x 20 x 1 = </a:t>
            </a:r>
            <a:r>
              <a:rPr lang="en-US" b="1" u="sng" dirty="0" smtClean="0"/>
              <a:t>2.4Sv</a:t>
            </a:r>
          </a:p>
          <a:p>
            <a:pPr>
              <a:buNone/>
            </a:pPr>
            <a:endParaRPr lang="en-US" b="1" u="sng" dirty="0" smtClean="0"/>
          </a:p>
          <a:p>
            <a:r>
              <a:rPr lang="en-US" dirty="0" smtClean="0"/>
              <a:t>Q : What is the </a:t>
            </a:r>
            <a:r>
              <a:rPr lang="en-US" u="sng" dirty="0" smtClean="0"/>
              <a:t>effective dose</a:t>
            </a:r>
            <a:r>
              <a:rPr lang="en-US" dirty="0" smtClean="0"/>
              <a:t> of </a:t>
            </a:r>
            <a:r>
              <a:rPr lang="en-US" b="1" u="sng" dirty="0" smtClean="0"/>
              <a:t>1 </a:t>
            </a:r>
            <a:r>
              <a:rPr lang="en-US" b="1" u="sng" dirty="0" err="1" smtClean="0"/>
              <a:t>Gy</a:t>
            </a:r>
            <a:r>
              <a:rPr lang="en-US" u="sng" dirty="0" smtClean="0"/>
              <a:t> </a:t>
            </a:r>
            <a:r>
              <a:rPr lang="en-US" dirty="0" smtClean="0"/>
              <a:t>of beta particle to liver?</a:t>
            </a:r>
          </a:p>
          <a:p>
            <a:pPr>
              <a:buNone/>
            </a:pPr>
            <a:r>
              <a:rPr lang="en-US" dirty="0" smtClean="0"/>
              <a:t>    Given </a:t>
            </a:r>
            <a:r>
              <a:rPr lang="zh-TW" altLang="en-US" dirty="0" smtClean="0"/>
              <a:t> </a:t>
            </a:r>
            <a:r>
              <a:rPr lang="en-US" dirty="0" smtClean="0"/>
              <a:t>W</a:t>
            </a:r>
            <a:r>
              <a:rPr lang="en-US" baseline="-25000" dirty="0" smtClean="0"/>
              <a:t>R</a:t>
            </a:r>
            <a:r>
              <a:rPr lang="en-US" dirty="0" smtClean="0"/>
              <a:t> of beta particle = </a:t>
            </a:r>
            <a:r>
              <a:rPr lang="en-US" b="1" u="sng" dirty="0" smtClean="0"/>
              <a:t>1</a:t>
            </a:r>
          </a:p>
          <a:p>
            <a:pPr>
              <a:buNone/>
            </a:pPr>
            <a:r>
              <a:rPr lang="en-US" dirty="0" smtClean="0"/>
              <a:t>		     W</a:t>
            </a:r>
            <a:r>
              <a:rPr lang="en-US" baseline="-25000" dirty="0" smtClean="0"/>
              <a:t>T</a:t>
            </a:r>
            <a:r>
              <a:rPr lang="en-US" dirty="0" smtClean="0"/>
              <a:t> of liver = </a:t>
            </a:r>
            <a:r>
              <a:rPr lang="en-US" b="1" u="sng" dirty="0" smtClean="0"/>
              <a:t>0.04</a:t>
            </a:r>
          </a:p>
          <a:p>
            <a:pPr>
              <a:buNone/>
            </a:pPr>
            <a:r>
              <a:rPr lang="en-US" dirty="0" smtClean="0"/>
              <a:t>    A : W</a:t>
            </a:r>
            <a:r>
              <a:rPr lang="en-US" baseline="-25000" dirty="0" smtClean="0"/>
              <a:t>T</a:t>
            </a:r>
            <a:r>
              <a:rPr lang="en-US" dirty="0" smtClean="0"/>
              <a:t> x W</a:t>
            </a:r>
            <a:r>
              <a:rPr lang="en-US" baseline="-25000" dirty="0" smtClean="0"/>
              <a:t>R</a:t>
            </a:r>
            <a:r>
              <a:rPr lang="en-US" dirty="0" smtClean="0"/>
              <a:t> x D = 0.04 x 1 x 1 = </a:t>
            </a:r>
            <a:r>
              <a:rPr lang="en-US" b="1" u="sng" dirty="0" smtClean="0"/>
              <a:t>0.04Sv</a:t>
            </a:r>
          </a:p>
          <a:p>
            <a:pPr>
              <a:buNone/>
            </a:pPr>
            <a:endParaRPr lang="en-US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1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3356992"/>
            <a:ext cx="7992888" cy="3240360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Cesium</a:t>
            </a:r>
            <a:r>
              <a:rPr lang="en-US" altLang="zh-TW" sz="3000" dirty="0" smtClean="0"/>
              <a:t>-137</a:t>
            </a:r>
            <a:r>
              <a:rPr lang="en-US" sz="3000" dirty="0" smtClean="0"/>
              <a:t> (</a:t>
            </a:r>
            <a:r>
              <a:rPr lang="zh-TW" altLang="en-US" sz="3000" dirty="0" smtClean="0"/>
              <a:t>銫</a:t>
            </a:r>
            <a:r>
              <a:rPr lang="en-US" altLang="zh-TW" sz="3000" dirty="0" smtClean="0"/>
              <a:t>-137)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does not appear naturally.</a:t>
            </a:r>
          </a:p>
          <a:p>
            <a:r>
              <a:rPr lang="en-US" sz="3000" dirty="0" smtClean="0"/>
              <a:t>Main source </a:t>
            </a:r>
            <a:r>
              <a:rPr lang="en-US" altLang="zh-TW" sz="3000" dirty="0" smtClean="0"/>
              <a:t>:</a:t>
            </a:r>
            <a:r>
              <a:rPr lang="en-US" sz="3000" dirty="0" smtClean="0"/>
              <a:t> nuclear power plant.</a:t>
            </a:r>
          </a:p>
          <a:p>
            <a:r>
              <a:rPr lang="en-US" sz="3000" dirty="0" smtClean="0"/>
              <a:t>Safety limit of Cesium-137 for vegetables in Japan </a:t>
            </a:r>
            <a:r>
              <a:rPr lang="en-US" sz="3000" b="1" u="sng" dirty="0" smtClean="0"/>
              <a:t>370 Bq/kg</a:t>
            </a:r>
            <a:r>
              <a:rPr lang="en-US" sz="3000" dirty="0" smtClean="0"/>
              <a:t> </a:t>
            </a:r>
            <a:r>
              <a:rPr lang="en-US" sz="3000" dirty="0" smtClean="0">
                <a:sym typeface="Wingdings" pitchFamily="2" charset="2"/>
              </a:rPr>
              <a:t></a:t>
            </a:r>
            <a:r>
              <a:rPr lang="en-US" sz="3000" b="1" u="sng" dirty="0" smtClean="0"/>
              <a:t>500 Bq/kg</a:t>
            </a:r>
            <a:r>
              <a:rPr lang="en-US" sz="3000" dirty="0" smtClean="0"/>
              <a:t> after Fukushima Incident.</a:t>
            </a:r>
          </a:p>
          <a:p>
            <a:r>
              <a:rPr lang="en-US" altLang="zh-TW" sz="3000" dirty="0" smtClean="0"/>
              <a:t>IAEA(</a:t>
            </a:r>
            <a:r>
              <a:rPr lang="zh-TW" altLang="en-US" sz="3000" dirty="0" smtClean="0"/>
              <a:t>國際原子能機構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 </a:t>
            </a:r>
            <a:r>
              <a:rPr lang="en-US" altLang="zh-TW" sz="3000" dirty="0" smtClean="0"/>
              <a:t>safety limit for Cesium-137 in vegetables: </a:t>
            </a:r>
            <a:r>
              <a:rPr lang="en-US" altLang="zh-TW" sz="3000" b="1" u="sng" dirty="0" smtClean="0"/>
              <a:t>1000Bq/kg.</a:t>
            </a:r>
            <a:endParaRPr lang="en-US" sz="3000" b="1" u="sng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2123728" y="1484784"/>
            <a:ext cx="4896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/>
              <a:t>日本首次在食米驗出銫超標</a:t>
            </a:r>
            <a:endParaRPr lang="en-US" altLang="zh-TW" sz="2000" dirty="0" smtClean="0"/>
          </a:p>
          <a:p>
            <a:r>
              <a:rPr lang="zh-TW" altLang="en-US" sz="2000" dirty="0" smtClean="0"/>
              <a:t>農林水產省在福島縣二本松市生產的食米樣本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初步驗出</a:t>
            </a:r>
            <a:r>
              <a:rPr lang="zh-TW" altLang="en-US" sz="2000" u="sng" dirty="0" smtClean="0"/>
              <a:t>放射性銫</a:t>
            </a:r>
            <a:r>
              <a:rPr lang="zh-TW" altLang="en-US" sz="2000" dirty="0" smtClean="0"/>
              <a:t>含量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r>
              <a:rPr lang="zh-TW" altLang="en-US" sz="2000" dirty="0" smtClean="0"/>
              <a:t>超出政府規定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達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每公斤五百貝可</a:t>
            </a:r>
            <a:endParaRPr lang="en-US" altLang="zh-TW" sz="2000" b="1" u="sng" dirty="0" smtClean="0">
              <a:solidFill>
                <a:srgbClr val="FF0000"/>
              </a:solidFill>
            </a:endParaRPr>
          </a:p>
          <a:p>
            <a:r>
              <a:rPr lang="zh-TW" altLang="en-US" sz="2000" dirty="0" smtClean="0"/>
              <a:t>商業電台 </a:t>
            </a:r>
            <a:r>
              <a:rPr lang="en-US" altLang="zh-TW" sz="2000" dirty="0" smtClean="0"/>
              <a:t>12/9/2011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2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34563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zh-TW" altLang="en-US" sz="2000" u="sng" dirty="0" smtClean="0"/>
              <a:t>放射銫</a:t>
            </a:r>
            <a:r>
              <a:rPr lang="zh-TW" altLang="en-US" sz="2000" dirty="0" smtClean="0"/>
              <a:t>污染擴散至日首都圈 </a:t>
            </a:r>
            <a:endParaRPr lang="en-US" altLang="zh-TW" sz="2000" dirty="0" smtClean="0"/>
          </a:p>
          <a:p>
            <a:pPr algn="ctr">
              <a:buNone/>
            </a:pPr>
            <a:r>
              <a:rPr lang="zh-TW" altLang="en-US" sz="2000" dirty="0" smtClean="0"/>
              <a:t>千葉縣柏市和松戶等地土壤中</a:t>
            </a:r>
            <a:endParaRPr lang="en-US" altLang="zh-TW" sz="2000" dirty="0" smtClean="0"/>
          </a:p>
          <a:p>
            <a:pPr algn="ctr">
              <a:buNone/>
            </a:pPr>
            <a:r>
              <a:rPr lang="zh-TW" altLang="en-US" sz="2000" dirty="0" smtClean="0"/>
              <a:t>放射線量達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每小時</a:t>
            </a:r>
            <a:r>
              <a:rPr lang="en-US" altLang="zh-TW" sz="2000" b="1" u="sng" dirty="0" smtClean="0">
                <a:solidFill>
                  <a:srgbClr val="FF0000"/>
                </a:solidFill>
              </a:rPr>
              <a:t>0.2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至</a:t>
            </a:r>
            <a:r>
              <a:rPr lang="en-US" altLang="zh-TW" sz="2000" b="1" u="sng" dirty="0" smtClean="0">
                <a:solidFill>
                  <a:srgbClr val="FF0000"/>
                </a:solidFill>
              </a:rPr>
              <a:t>0.5</a:t>
            </a:r>
            <a:r>
              <a:rPr lang="zh-TW" altLang="en-US" sz="2000" b="1" u="sng" dirty="0" smtClean="0">
                <a:solidFill>
                  <a:srgbClr val="FF0000"/>
                </a:solidFill>
              </a:rPr>
              <a:t>微希</a:t>
            </a:r>
            <a:endParaRPr lang="en-US" altLang="zh-TW" sz="20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altLang="zh-TW" sz="2000" dirty="0" smtClean="0"/>
              <a:t>&lt;&lt;</a:t>
            </a:r>
            <a:r>
              <a:rPr lang="zh-TW" altLang="en-US" sz="2000" dirty="0" smtClean="0"/>
              <a:t>明報</a:t>
            </a:r>
            <a:r>
              <a:rPr lang="en-US" altLang="zh-TW" sz="2000" dirty="0" smtClean="0"/>
              <a:t>&gt;&gt;30/9/2011</a:t>
            </a:r>
          </a:p>
          <a:p>
            <a:pPr algn="ctr">
              <a:buNone/>
            </a:pPr>
            <a:endParaRPr lang="en-US" altLang="zh-TW" sz="2000" dirty="0" smtClean="0"/>
          </a:p>
          <a:p>
            <a:pPr algn="ctr">
              <a:buNone/>
            </a:pPr>
            <a:r>
              <a:rPr lang="en-US" sz="2800" dirty="0" smtClean="0"/>
              <a:t>Calculation:  1mSv/(0.2µSv x 24) ≈ 208 days</a:t>
            </a:r>
          </a:p>
          <a:p>
            <a:r>
              <a:rPr lang="en-US" dirty="0" smtClean="0"/>
              <a:t>In this news, if the value measured does not decrease, living in that area for </a:t>
            </a:r>
            <a:r>
              <a:rPr lang="en-US" u="sng" dirty="0" smtClean="0">
                <a:solidFill>
                  <a:srgbClr val="FF0000"/>
                </a:solidFill>
              </a:rPr>
              <a:t>208 days </a:t>
            </a:r>
            <a:r>
              <a:rPr lang="en-US" dirty="0" smtClean="0"/>
              <a:t>may over safety limit.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analysis 3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…radioactivity in the sea near Fukushima is 7.5 million times the normal values…</a:t>
            </a:r>
          </a:p>
          <a:p>
            <a:pPr algn="ctr">
              <a:buNone/>
            </a:pPr>
            <a:r>
              <a:rPr lang="en-US" sz="1800" dirty="0" smtClean="0"/>
              <a:t>(news adopted from </a:t>
            </a:r>
            <a:r>
              <a:rPr lang="en-GB" sz="1800" dirty="0" smtClean="0"/>
              <a:t>Corriere Online, 5/4/2011)</a:t>
            </a:r>
          </a:p>
          <a:p>
            <a:pPr>
              <a:buNone/>
            </a:pPr>
            <a:r>
              <a:rPr lang="en-US" dirty="0" smtClean="0"/>
              <a:t>Given normal background radiation = 2.4mSv/yr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if the article’s figure </a:t>
            </a:r>
            <a:br>
              <a:rPr lang="en-US" dirty="0" smtClean="0"/>
            </a:br>
            <a:r>
              <a:rPr lang="en-US" dirty="0" smtClean="0"/>
              <a:t>is true?</a:t>
            </a:r>
            <a:endParaRPr lang="en-GB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case, the effective dose ≈ 18000Sv/yr ≈ 6 Sv in 3 hours.</a:t>
            </a:r>
            <a:endParaRPr lang="en-GB" dirty="0" smtClean="0"/>
          </a:p>
          <a:p>
            <a:r>
              <a:rPr lang="en-US" dirty="0" smtClean="0"/>
              <a:t>As 6 Sv dose is fatal to human, if so, people at there will die within days.</a:t>
            </a:r>
          </a:p>
          <a:p>
            <a:r>
              <a:rPr lang="en-US" dirty="0" smtClean="0"/>
              <a:t>However, this did not happen.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Recent news</a:t>
            </a:r>
            <a:endParaRPr lang="en-GB" dirty="0"/>
          </a:p>
        </p:txBody>
      </p:sp>
      <p:pic>
        <p:nvPicPr>
          <p:cNvPr id="1027" name="Picture 3" descr="C:\Users\TK\Desktop\apple edit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36912"/>
            <a:ext cx="5942311" cy="1152128"/>
          </a:xfrm>
          <a:prstGeom prst="rect">
            <a:avLst/>
          </a:prstGeom>
          <a:noFill/>
        </p:spPr>
      </p:pic>
      <p:pic>
        <p:nvPicPr>
          <p:cNvPr id="1029" name="Picture 5" descr="C:\Users\TK\Desktop\apple edit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556792"/>
            <a:ext cx="2700300" cy="108012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7856" y="4092894"/>
            <a:ext cx="1296144" cy="27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3861048"/>
            <a:ext cx="559818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2814</TotalTime>
  <Words>548</Words>
  <Application>Microsoft Office PowerPoint</Application>
  <PresentationFormat>如螢幕大小 (4:3)</PresentationFormat>
  <Paragraphs>77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Understanding common nuclear radiation units used in mass media (如何解讀新聞報導中 常見的核幅射單位)</vt:lpstr>
      <vt:lpstr>Articles from the Web</vt:lpstr>
      <vt:lpstr>Units of radiation</vt:lpstr>
      <vt:lpstr>Calculation example</vt:lpstr>
      <vt:lpstr>Article analysis 1</vt:lpstr>
      <vt:lpstr>Article analysis 2</vt:lpstr>
      <vt:lpstr>Article analysis 3</vt:lpstr>
      <vt:lpstr>What happens if the article’s figure  is true?</vt:lpstr>
      <vt:lpstr>Recent news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TK</dc:creator>
  <cp:lastModifiedBy>TK</cp:lastModifiedBy>
  <cp:revision>230</cp:revision>
  <dcterms:created xsi:type="dcterms:W3CDTF">2011-10-04T11:39:58Z</dcterms:created>
  <dcterms:modified xsi:type="dcterms:W3CDTF">2011-11-18T05:40:58Z</dcterms:modified>
</cp:coreProperties>
</file>